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66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custDataLst>
    <p:tags r:id="rId1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j6lFpuDE7mVLaFOw4vyhahVBLP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4E1"/>
    <a:srgbClr val="33A1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 snapToGrid="0">
      <p:cViewPr varScale="1">
        <p:scale>
          <a:sx n="65" d="100"/>
          <a:sy n="65" d="100"/>
        </p:scale>
        <p:origin x="2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05104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75529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3264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73015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495575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685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39929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200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7935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903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0848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6059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38308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40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837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0540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9613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5645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1124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5834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9427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4287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068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0847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47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41124821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Слайд think-cell" r:id="rId14" imgW="592" imgH="595" progId="TCLayout.ActiveDocument.1">
                  <p:embed/>
                </p:oleObj>
              </mc:Choice>
              <mc:Fallback>
                <p:oleObj name="Слайд think-cell" r:id="rId14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Слайд think-cell" r:id="rId15" imgW="592" imgH="595" progId="TCLayout.ActiveDocument.1">
                  <p:embed/>
                </p:oleObj>
              </mc:Choice>
              <mc:Fallback>
                <p:oleObj name="Слайд think-cell" r:id="rId1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ru-RU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8022227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3.xml"/><Relationship Id="rId9" Type="http://schemas.openxmlformats.org/officeDocument/2006/relationships/hyperlink" Target="mailto:ano.dobroedelo@yandex.r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99324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624840" y="1630680"/>
            <a:ext cx="10834521" cy="3398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8000" i="1" u="sng" dirty="0" smtClean="0">
                <a:solidFill>
                  <a:srgbClr val="0F64E1"/>
                </a:solidFill>
              </a:rPr>
              <a:t>Вы не одиноки </a:t>
            </a:r>
            <a:r>
              <a:rPr lang="ru-RU" sz="4800" i="1" dirty="0" smtClean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4800" i="1" dirty="0" smtClean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 smtClean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удалённый </a:t>
            </a:r>
            <a:r>
              <a:rPr lang="ru-RU" sz="4400" i="1" dirty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витальных показателей </a:t>
            </a:r>
            <a:r>
              <a:rPr lang="ru-RU" sz="4400" i="1" dirty="0" smtClean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пожилых </a:t>
            </a:r>
            <a:r>
              <a:rPr lang="ru-RU" sz="4400" i="1" dirty="0" smtClean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 и </a:t>
            </a:r>
            <a:r>
              <a:rPr lang="ru-RU" sz="4400" i="1" dirty="0">
                <a:solidFill>
                  <a:srgbClr val="0F64E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инвалидов</a:t>
            </a:r>
            <a:endParaRPr sz="4400" i="1" cap="all" dirty="0">
              <a:solidFill>
                <a:srgbClr val="0F64E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roy Light"/>
              <a:ea typeface="Gilroy Light"/>
              <a:cs typeface="Gilroy Light"/>
            </a:endParaRPr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105023" y="889971"/>
            <a:ext cx="3717608" cy="141757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38658" y="254465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Изображение" descr="Изображение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Стоимость проекта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715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Закупка часов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Oldmen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R25 - SOS, GPS, звонки, давление, пульс, кислород, температура, индикатор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благополучателей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85000,00 рублей</a:t>
            </a:r>
          </a:p>
          <a:p>
            <a:pPr marL="571500" indent="-457200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«наблюдателей» (5 человек) и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благополучателей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человек) пользованию часами в индивидуальном порядке,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смарт браслетов и смартфона "наблюдателя"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(оплата услуг консультанта)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30000,00 рублей</a:t>
            </a:r>
          </a:p>
          <a:p>
            <a:pPr marL="5715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Консультационное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(техническое) сопровождение "наблюдателей" в течение двух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 –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14000,00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457200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труда штатных сотрудников в пределах фонда оплаты труда Организации – дополнительных затрат не требуется</a:t>
            </a:r>
          </a:p>
          <a:p>
            <a:pPr marL="11430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129 000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Предварительная стоимостная оценка реализации идеи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9630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3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Ресурсное обеспечение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000" dirty="0" smtClean="0">
                <a:solidFill>
                  <a:srgbClr val="434343"/>
                </a:solidFill>
              </a:rPr>
              <a:t>Команда, способная реализовать данный </a:t>
            </a:r>
            <a:r>
              <a:rPr lang="ru-RU" sz="2000" dirty="0" smtClean="0">
                <a:solidFill>
                  <a:srgbClr val="434343"/>
                </a:solidFill>
              </a:rPr>
              <a:t>проект </a:t>
            </a:r>
            <a:endParaRPr lang="ru-RU" sz="2000" dirty="0" smtClean="0">
              <a:solidFill>
                <a:srgbClr val="434343"/>
              </a:solidFill>
            </a:endParaRP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000" dirty="0" smtClean="0">
                <a:solidFill>
                  <a:srgbClr val="434343"/>
                </a:solidFill>
              </a:rPr>
              <a:t>Медицинская организация, готовая оказать консультационные услуги по мониторингу витальных показателей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000" dirty="0" err="1" smtClean="0">
                <a:solidFill>
                  <a:srgbClr val="434343"/>
                </a:solidFill>
              </a:rPr>
              <a:t>Благополучатели</a:t>
            </a:r>
            <a:r>
              <a:rPr lang="ru-RU" sz="2000" dirty="0" smtClean="0">
                <a:solidFill>
                  <a:srgbClr val="434343"/>
                </a:solidFill>
              </a:rPr>
              <a:t>, готовые оплачивать услуги сотового </a:t>
            </a:r>
            <a:r>
              <a:rPr lang="ru-RU" sz="2000" dirty="0" smtClean="0">
                <a:solidFill>
                  <a:srgbClr val="434343"/>
                </a:solidFill>
              </a:rPr>
              <a:t>оператора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000" dirty="0" smtClean="0">
                <a:solidFill>
                  <a:srgbClr val="434343"/>
                </a:solidFill>
              </a:rPr>
              <a:t>Команда «наблюдателей» – социальные работники</a:t>
            </a:r>
            <a:endParaRPr lang="ru-RU" sz="2000" dirty="0" smtClean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Инфраструктура, источники финансирования, наличие команды и т. д.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786794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РИСКИ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Перечень ключевых рисков для реализации проекта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F9D3DED-6EF4-B558-2508-4D8022B2C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60449"/>
              </p:ext>
            </p:extLst>
          </p:nvPr>
        </p:nvGraphicFramePr>
        <p:xfrm>
          <a:off x="336000" y="1391675"/>
          <a:ext cx="11520000" cy="485468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90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23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4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0"/>
                        <a:buFont typeface="Arial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№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6000"/>
                        <a:buFont typeface="Arial"/>
                        <a:buNone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Название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Уровень </a:t>
                      </a:r>
                      <a:r>
                        <a:rPr lang="ru-RU" sz="1400" b="0" i="0" u="none" strike="noStrike" cap="none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(низкий/высокий/средний) 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Тип риска (внутренний/ внешний)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Действия по предотвращению рисков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9384"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1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Уход</a:t>
                      </a:r>
                      <a:r>
                        <a:rPr lang="ru-RU" sz="1600" b="1" i="0" u="none" strike="noStrike" cap="none" baseline="0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с Российского рынка производителей смарт-часов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средний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внешний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Разработка</a:t>
                      </a:r>
                      <a:r>
                        <a:rPr lang="ru-RU" sz="1600" b="1" i="0" u="none" strike="noStrike" cap="none" baseline="0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собственного ПО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811"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2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Отсутствие знаний</a:t>
                      </a:r>
                      <a:r>
                        <a:rPr lang="ru-RU" sz="1600" b="1" i="0" u="none" strike="noStrike" cap="none" baseline="0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в использовании смарт-часов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средний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внутренний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Обучение сотрудников 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1811"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3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Отсутствие устойчивого</a:t>
                      </a:r>
                      <a:r>
                        <a:rPr lang="ru-RU" sz="1600" b="1" i="0" u="none" strike="noStrike" cap="none" baseline="0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интернет соединения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средний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внешний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Поиск другого сотового оператора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3804"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4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Отсутствие</a:t>
                      </a:r>
                      <a:r>
                        <a:rPr lang="ru-RU" sz="1600" b="1" i="0" u="none" strike="noStrike" cap="none" baseline="0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поддержки со стороны бюджета в форме субсидий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высокий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внешний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Поиск альтернативных источников дохода (</a:t>
                      </a:r>
                      <a:r>
                        <a:rPr lang="ru-RU" sz="1600" b="1" i="0" u="none" strike="noStrike" cap="none" dirty="0" err="1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Грантовые</a:t>
                      </a:r>
                      <a:r>
                        <a:rPr lang="ru-RU" sz="1600" b="1" i="0" u="none" strike="noStrike" cap="none" dirty="0" smtClean="0">
                          <a:solidFill>
                            <a:srgbClr val="0F64E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sym typeface="Arial"/>
                        </a:rPr>
                        <a:t> Конкурсы, социальные инвесторы, разработчики смарт-часов)</a:t>
                      </a:r>
                      <a:endParaRPr lang="ru-RU" sz="1600" b="1" i="0" u="none" strike="noStrike" cap="none" dirty="0">
                        <a:solidFill>
                          <a:srgbClr val="0F64E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42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ЗАПРОС НА ПОДДЕРЖКУ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199" y="1574240"/>
            <a:ext cx="10948801" cy="460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400" dirty="0">
              <a:solidFill>
                <a:srgbClr val="434343"/>
              </a:solidFill>
              <a:sym typeface="Arial"/>
            </a:endParaRP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</a:rPr>
              <a:t>Помощь в разработке заявки на </a:t>
            </a:r>
            <a:r>
              <a:rPr lang="ru-RU" sz="2400" dirty="0" err="1" smtClean="0">
                <a:solidFill>
                  <a:srgbClr val="434343"/>
                </a:solidFill>
              </a:rPr>
              <a:t>Грантовые</a:t>
            </a:r>
            <a:r>
              <a:rPr lang="ru-RU" sz="2400" dirty="0" smtClean="0">
                <a:solidFill>
                  <a:srgbClr val="434343"/>
                </a:solidFill>
              </a:rPr>
              <a:t> Конкурсы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</a:rPr>
              <a:t>Презентация проекта перед </a:t>
            </a:r>
            <a:r>
              <a:rPr lang="ru-RU" sz="2400" dirty="0" err="1" smtClean="0">
                <a:solidFill>
                  <a:srgbClr val="434343"/>
                </a:solidFill>
              </a:rPr>
              <a:t>стейкхолдерами</a:t>
            </a:r>
            <a:r>
              <a:rPr lang="ru-RU" sz="2400" dirty="0" smtClean="0">
                <a:solidFill>
                  <a:srgbClr val="434343"/>
                </a:solidFill>
              </a:rPr>
              <a:t> 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</a:rPr>
              <a:t>Финансовая </a:t>
            </a:r>
            <a:r>
              <a:rPr lang="ru-RU" sz="2400" dirty="0" smtClean="0">
                <a:solidFill>
                  <a:srgbClr val="434343"/>
                </a:solidFill>
              </a:rPr>
              <a:t>поддержка со стороны социальных инвесторов и государства в рамках развития программы «Старшее поколение»</a:t>
            </a:r>
            <a:endParaRPr sz="24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Призыв к действию и/или краткая формулировка главного запроса на содействие и поддержку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68BC3AD-6366-A09A-F619-CAF685154A46}"/>
              </a:ext>
            </a:extLst>
          </p:cNvPr>
          <p:cNvSpPr txBox="1"/>
          <p:nvPr/>
        </p:nvSpPr>
        <p:spPr>
          <a:xfrm>
            <a:off x="7218492" y="4178377"/>
            <a:ext cx="45685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0F64E1"/>
                </a:solidFill>
                <a:latin typeface="Gilroy Light"/>
                <a:ea typeface="Gilroy Light"/>
                <a:cs typeface="Gilroy Light"/>
                <a:sym typeface="Gilroy Light"/>
              </a:rPr>
              <a:t>Контакты</a:t>
            </a:r>
            <a:r>
              <a:rPr lang="ru-RU" sz="1600" b="1" dirty="0">
                <a:solidFill>
                  <a:srgbClr val="33A1D8"/>
                </a:solidFill>
                <a:latin typeface="Gilroy Light"/>
                <a:ea typeface="Gilroy Light"/>
                <a:cs typeface="Gilroy Light"/>
                <a:sym typeface="Gilroy Light"/>
              </a:rPr>
              <a:t>: </a:t>
            </a:r>
          </a:p>
          <a:p>
            <a:pPr algn="r"/>
            <a:r>
              <a:rPr lang="ru-RU" sz="1600" b="1" i="1" dirty="0" smtClean="0">
                <a:latin typeface="Gilroy Light"/>
                <a:ea typeface="Gilroy Light"/>
                <a:cs typeface="Gilroy Light"/>
                <a:sym typeface="Gilroy Light"/>
              </a:rPr>
              <a:t>АНО СОГ «Доброе дело»</a:t>
            </a:r>
          </a:p>
          <a:p>
            <a:pPr algn="r"/>
            <a:r>
              <a:rPr lang="ru-RU" sz="1600" dirty="0" smtClean="0">
                <a:latin typeface="Gilroy Light"/>
                <a:ea typeface="Gilroy Light"/>
                <a:cs typeface="Gilroy Light"/>
                <a:sym typeface="Gilroy Light"/>
              </a:rPr>
              <a:t>Республика Мордовия, Ромодановский р-н</a:t>
            </a:r>
          </a:p>
          <a:p>
            <a:pPr algn="r"/>
            <a:r>
              <a:rPr lang="ru-RU" sz="1600" dirty="0" err="1" smtClean="0">
                <a:latin typeface="Gilroy Light"/>
                <a:ea typeface="Gilroy Light"/>
                <a:cs typeface="Gilroy Light"/>
                <a:sym typeface="Gilroy Light"/>
              </a:rPr>
              <a:t>п.Ромоданово</a:t>
            </a:r>
            <a:r>
              <a:rPr lang="ru-RU" sz="1600" dirty="0" smtClean="0">
                <a:latin typeface="Gilroy Light"/>
                <a:ea typeface="Gilroy Light"/>
                <a:cs typeface="Gilroy Light"/>
                <a:sym typeface="Gilroy Light"/>
              </a:rPr>
              <a:t>, </a:t>
            </a:r>
            <a:r>
              <a:rPr lang="ru-RU" sz="1600" dirty="0" err="1" smtClean="0">
                <a:latin typeface="Gilroy Light"/>
                <a:ea typeface="Gilroy Light"/>
                <a:cs typeface="Gilroy Light"/>
                <a:sym typeface="Gilroy Light"/>
              </a:rPr>
              <a:t>ул.Центральная</a:t>
            </a:r>
            <a:r>
              <a:rPr lang="ru-RU" sz="1600" dirty="0" smtClean="0">
                <a:latin typeface="Gilroy Light"/>
                <a:ea typeface="Gilroy Light"/>
                <a:cs typeface="Gilroy Light"/>
                <a:sym typeface="Gilroy Light"/>
              </a:rPr>
              <a:t>, д.5</a:t>
            </a:r>
          </a:p>
          <a:p>
            <a:pPr algn="r"/>
            <a:r>
              <a:rPr lang="en-US" sz="1600" b="1" dirty="0" smtClean="0">
                <a:solidFill>
                  <a:srgbClr val="0F64E1"/>
                </a:solidFill>
                <a:latin typeface="Gilroy Light"/>
                <a:ea typeface="Gilroy Light"/>
                <a:cs typeface="Gilroy Light"/>
                <a:sym typeface="Gilroy Light"/>
                <a:hlinkClick r:id="rId9"/>
              </a:rPr>
              <a:t>ano.dobroedelo@yandex.ru</a:t>
            </a:r>
            <a:endParaRPr lang="en-US" sz="1600" b="1" dirty="0" smtClean="0">
              <a:solidFill>
                <a:srgbClr val="0F64E1"/>
              </a:solidFill>
              <a:latin typeface="Gilroy Light"/>
              <a:ea typeface="Gilroy Light"/>
              <a:cs typeface="Gilroy Light"/>
              <a:sym typeface="Gilroy Light"/>
            </a:endParaRPr>
          </a:p>
          <a:p>
            <a:pPr algn="r"/>
            <a:r>
              <a:rPr lang="en-US" sz="1600" dirty="0" smtClean="0">
                <a:latin typeface="Gilroy Light"/>
                <a:ea typeface="Gilroy Light"/>
                <a:cs typeface="Gilroy Light"/>
                <a:sym typeface="Gilroy Light"/>
              </a:rPr>
              <a:t>8(958)5523018</a:t>
            </a:r>
          </a:p>
          <a:p>
            <a:pPr algn="r"/>
            <a:r>
              <a:rPr lang="en-US" sz="1600" dirty="0">
                <a:latin typeface="Gilroy Light"/>
                <a:ea typeface="Gilroy Light"/>
                <a:cs typeface="Gilroy Light"/>
                <a:sym typeface="Gilroy Light"/>
              </a:rPr>
              <a:t>https://vk.com/anosog</a:t>
            </a:r>
            <a:endParaRPr lang="ru-RU" sz="1600" dirty="0">
              <a:latin typeface="Gilroy Light"/>
              <a:ea typeface="Gilroy Light"/>
              <a:cs typeface="Gilroy Light"/>
              <a:sym typeface="Gilroy Light"/>
            </a:endParaRPr>
          </a:p>
        </p:txBody>
      </p:sp>
    </p:spTree>
    <p:extLst>
      <p:ext uri="{BB962C8B-B14F-4D97-AF65-F5344CB8AC3E}">
        <p14:creationId xmlns:p14="http://schemas.microsoft.com/office/powerpoint/2010/main" val="2197977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358400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Команда проекта 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418800"/>
            <a:ext cx="10515600" cy="475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 идеи – </a:t>
            </a:r>
            <a:r>
              <a:rPr lang="ru-RU" sz="16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Буйнова</a:t>
            </a: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Михайловна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общее руководство проектом, межведомственное взаимодействие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АНО СОГ «Доброе дело»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6 благотворительных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поддержанных различными Фондами и реализованными сотрудниками АНО СОГ Доброе дело Ромодановского р-на Республики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Мордовия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лет работы в социальной сфере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Комиссии 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охране здоровья граждан, физической культуре и популяризации здорового образа жизни, доступной среде и развитию инклюзивных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 Общественной палаты Республики Мордовия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Победитель Кадрового Конкурса «Моя Мордовия» 2021г.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r>
              <a:rPr lang="ru-RU" sz="16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проекта – Рябинина Наталья Петровна</a:t>
            </a:r>
            <a:r>
              <a:rPr lang="ru-RU" sz="1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координирует работу «наблюдателей» – социальных работников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отделом АНО СОГ «Доброе дело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реализации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благотворительных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в качестве координатора мероприятий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 работы в социальной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r>
              <a:rPr lang="ru-RU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проекта – </a:t>
            </a:r>
            <a:r>
              <a:rPr lang="ru-RU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Буйнов</a:t>
            </a:r>
            <a:r>
              <a:rPr lang="ru-RU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Евений</a:t>
            </a:r>
            <a:r>
              <a:rPr lang="ru-RU" sz="1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Викторович</a:t>
            </a:r>
            <a:r>
              <a:rPr lang="ru-RU" sz="14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Настройка ПО смартфона «наблюдателя» и «подопечного»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работы с приложением сотрудников и подопечных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английского языка</a:t>
            </a:r>
          </a:p>
          <a:p>
            <a:pPr marL="285750" indent="-28575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специализация по сопровождению баз данных, лингвистика (английский и немецкий языки)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16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800" dirty="0">
                <a:latin typeface="Gilroy Light"/>
                <a:ea typeface="Gilroy Light"/>
                <a:cs typeface="Gilroy Light"/>
              </a:rPr>
              <a:t>Инициатор идеи, ключевые участники проекта, зоны ответственности и опыт</a:t>
            </a:r>
            <a:r>
              <a:rPr lang="en-US" sz="1800" dirty="0">
                <a:latin typeface="Gilroy Light"/>
                <a:ea typeface="Gilroy Light"/>
                <a:cs typeface="Gilroy Light"/>
              </a:rPr>
              <a:t> </a:t>
            </a:r>
            <a:r>
              <a:rPr lang="ru-RU" sz="1800" dirty="0">
                <a:latin typeface="Gilroy Light"/>
                <a:ea typeface="Gilroy Light"/>
                <a:cs typeface="Gilroy Light"/>
              </a:rPr>
              <a:t>участников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5236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Проблема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686860"/>
            <a:ext cx="10680290" cy="449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Несвоевременность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оказания первой доврачебной помощи при инсульте, инфаркте одиноким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одинокопроживающим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гражданам пожилого возраста и инвалидам в отдаленных населенных пунктах, приводит к тяжелым формам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населения</a:t>
            </a:r>
          </a:p>
          <a:p>
            <a:pPr lvl="0" indent="-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пропавших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пожилых граждан, страдающих тяжелыми формами когнитивных нарушений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нарушениями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деятельности свойственные пожилым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людям и их поиск требует больших ресурсов, как человеческих так и финансовых.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endParaRPr lang="ru-RU" sz="20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 проблемы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характерны прежде всего для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удаленных сельских поселений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и актуальны и для районных центров и больших городов.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</a:rPr>
              <a:t>Какую проблему решает проект? В чем ее актуальность? Каков масштаб проблемы?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670959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17961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Цель проекта 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/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предотвращения тяжелых последствий таких заболеваний как инсульт или инфаркт у одиноких и </a:t>
            </a:r>
            <a:r>
              <a:rPr lang="ru-RU" sz="2400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одинокопроживающих</a:t>
            </a:r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пожилых граждан через своевременность получения информации о критических ситуациях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</a:rPr>
              <a:t>Какое желаемое состояние мы планируем достичь реализацией проекта? 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6121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Суть проекта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ru-RU" sz="2000" dirty="0">
                <a:solidFill>
                  <a:srgbClr val="282828"/>
                </a:solidFill>
                <a:latin typeface="PT Sans"/>
              </a:rPr>
              <a:t>Суть проекта предоставить для одиноких пожилых людей услугу постоянного наблюдения витальных показателей через "умные браслеты", которые будут передавать "наблюдателю" информацию о критичной </a:t>
            </a:r>
            <a:r>
              <a:rPr lang="ru-RU" sz="2000" dirty="0" smtClean="0">
                <a:solidFill>
                  <a:srgbClr val="282828"/>
                </a:solidFill>
                <a:latin typeface="PT Sans"/>
              </a:rPr>
              <a:t>ситуации (гипертонический криз, падение, недостаток кислорода и т.д.)</a:t>
            </a:r>
            <a:endParaRPr lang="ru-RU" sz="2000" dirty="0" smtClean="0">
              <a:solidFill>
                <a:srgbClr val="282828"/>
              </a:solidFill>
              <a:latin typeface="PT Sans"/>
            </a:endParaRPr>
          </a:p>
          <a:p>
            <a:r>
              <a:rPr lang="ru-RU" sz="2000" dirty="0" smtClean="0">
                <a:solidFill>
                  <a:srgbClr val="282828"/>
                </a:solidFill>
                <a:latin typeface="PT Sans"/>
              </a:rPr>
              <a:t>В </a:t>
            </a:r>
            <a:r>
              <a:rPr lang="ru-RU" sz="2000" dirty="0">
                <a:solidFill>
                  <a:srgbClr val="282828"/>
                </a:solidFill>
                <a:latin typeface="PT Sans"/>
              </a:rPr>
              <a:t>качестве "наблюдателя" выступают социальные работники на обслуживании у которых есть одинокие и </a:t>
            </a:r>
            <a:r>
              <a:rPr lang="ru-RU" sz="2000" dirty="0" err="1">
                <a:solidFill>
                  <a:srgbClr val="282828"/>
                </a:solidFill>
                <a:latin typeface="PT Sans"/>
              </a:rPr>
              <a:t>одинокопроживающие</a:t>
            </a:r>
            <a:r>
              <a:rPr lang="ru-RU" sz="2000" dirty="0">
                <a:solidFill>
                  <a:srgbClr val="282828"/>
                </a:solidFill>
                <a:latin typeface="PT Sans"/>
              </a:rPr>
              <a:t> пожилые граждане или </a:t>
            </a:r>
            <a:r>
              <a:rPr lang="ru-RU" sz="2000" dirty="0" smtClean="0">
                <a:solidFill>
                  <a:srgbClr val="282828"/>
                </a:solidFill>
                <a:latin typeface="PT Sans"/>
              </a:rPr>
              <a:t>инвалиды</a:t>
            </a:r>
          </a:p>
          <a:p>
            <a:r>
              <a:rPr lang="ru-RU" sz="2000" dirty="0" smtClean="0">
                <a:solidFill>
                  <a:srgbClr val="282828"/>
                </a:solidFill>
                <a:latin typeface="PT Sans"/>
              </a:rPr>
              <a:t>Смарт-браслеты предоставляются в долгосрочную аренду через пункты проката ТСР на бесплатной основе целевой группе проекта</a:t>
            </a:r>
          </a:p>
          <a:p>
            <a:r>
              <a:rPr lang="ru-RU" sz="2000" dirty="0" err="1" smtClean="0">
                <a:solidFill>
                  <a:srgbClr val="282828"/>
                </a:solidFill>
                <a:latin typeface="PT Sans"/>
              </a:rPr>
              <a:t>Благополучатели</a:t>
            </a:r>
            <a:r>
              <a:rPr lang="ru-RU" sz="2000" dirty="0" smtClean="0">
                <a:solidFill>
                  <a:srgbClr val="282828"/>
                </a:solidFill>
                <a:latin typeface="PT Sans"/>
              </a:rPr>
              <a:t> проекта оплачивают стоимость тарифа для умных устройств за счет собственных средств.</a:t>
            </a:r>
            <a:endParaRPr lang="ru-RU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Краткое описание предлагаемого решения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79026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Целевая аудитория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одинокие </a:t>
            </a:r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err="1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одинокопроживающие</a:t>
            </a:r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 55</a:t>
            </a:r>
            <a:r>
              <a:rPr lang="ru-RU" sz="24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+, признанные нуждающимися в социальном обслуживании на дому и проживающие в удалённых населённых пунктах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endParaRPr lang="ru-RU" sz="2400" dirty="0" smtClean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инвалиды</a:t>
            </a:r>
            <a:r>
              <a:rPr lang="ru-RU" sz="24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признанные нуждающимися в социальном обслуживании на </a:t>
            </a:r>
            <a:r>
              <a:rPr lang="ru-RU" sz="24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дому </a:t>
            </a:r>
            <a:r>
              <a:rPr lang="ru-RU" sz="2400" dirty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проживающие в удалённых населённых </a:t>
            </a:r>
            <a:r>
              <a:rPr lang="ru-RU" sz="24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пунктах</a:t>
            </a:r>
          </a:p>
          <a:p>
            <a:pPr marL="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FontTx/>
              <a:buChar char="-"/>
            </a:pPr>
            <a:endParaRPr lang="ru-RU" sz="2400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FontTx/>
              <a:buChar char="-"/>
            </a:pPr>
            <a:endParaRPr lang="ru-RU" sz="2000" dirty="0" smtClean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r>
              <a:rPr lang="en-US" sz="20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P.S.</a:t>
            </a:r>
            <a:r>
              <a:rPr lang="ru-RU" sz="2000" dirty="0" smtClean="0">
                <a:solidFill>
                  <a:srgbClr val="2828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Нахождение населённого пункта на расстоянии более 8 км от лечебной организации</a:t>
            </a:r>
            <a:endParaRPr lang="ru-RU" sz="2000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ts val="2200"/>
              <a:buNone/>
            </a:pPr>
            <a:endParaRPr lang="ru-RU" sz="2400" dirty="0">
              <a:solidFill>
                <a:srgbClr val="28282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Ключевые параметры, сегменты и специфические черты каждого сегмента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5673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Стейкхолдеры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400" dirty="0">
              <a:solidFill>
                <a:srgbClr val="434343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социальной защиты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Разработчики программного обеспечения для смарт-браслетов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Производители смарт-браслетов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Операторы сотовой связи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Родственники пожилых граждан и инвалидов</a:t>
            </a:r>
          </a:p>
          <a:p>
            <a:pPr marL="34290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Tx/>
              <a:buChar char="-"/>
            </a:pP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имеющие малолетних </a:t>
            </a:r>
            <a:r>
              <a:rPr lang="ru-RU" sz="2400" dirty="0" smtClean="0">
                <a:solidFill>
                  <a:srgbClr val="434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</a:t>
            </a:r>
            <a:endParaRPr sz="2400" dirty="0">
              <a:solidFill>
                <a:srgbClr val="434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На кого еще повлияет проект? Кто в нем заинтересован или может оказать поддержку?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28814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Текущая стадия проекта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838200" y="1824041"/>
            <a:ext cx="9590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ea typeface="Gilroy Light"/>
                <a:cs typeface="Times New Roman" panose="02020603050405020304" pitchFamily="18" charset="0"/>
                <a:sym typeface="Gilroy Light"/>
              </a:rPr>
              <a:t> Идея</a:t>
            </a:r>
            <a:endParaRPr lang="ru-RU" sz="4000" dirty="0">
              <a:latin typeface="Times New Roman" panose="02020603050405020304" pitchFamily="18" charset="0"/>
              <a:ea typeface="Gilroy Light"/>
              <a:cs typeface="Times New Roman" panose="02020603050405020304" pitchFamily="18" charset="0"/>
              <a:sym typeface="Gilroy Light"/>
            </a:endParaRP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60037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Слайд think-cell" r:id="rId5" imgW="592" imgH="595" progId="TCLayout.ActiveDocument.1">
                  <p:embed/>
                </p:oleObj>
              </mc:Choice>
              <mc:Fallback>
                <p:oleObj name="Слайд think-cell" r:id="rId5" imgW="592" imgH="595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336000" y="451782"/>
            <a:ext cx="10151415" cy="7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defTabSz="1161825" hangingPunct="0">
              <a:lnSpc>
                <a:spcPct val="100000"/>
              </a:lnSpc>
              <a:buClrTx/>
              <a:buSzTx/>
            </a:pPr>
            <a:r>
              <a:rPr lang="ru-RU" sz="48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План реализации проекта</a:t>
            </a:r>
            <a:endParaRPr sz="4800" b="1" cap="all" dirty="0">
              <a:solidFill>
                <a:srgbClr val="0F64E1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139" name="Google Shape;1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endParaRPr sz="2000" dirty="0">
              <a:solidFill>
                <a:srgbClr val="434343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4FF10-9242-0741-9A61-11AEF4B50391}"/>
              </a:ext>
            </a:extLst>
          </p:cNvPr>
          <p:cNvSpPr txBox="1"/>
          <p:nvPr/>
        </p:nvSpPr>
        <p:spPr>
          <a:xfrm>
            <a:off x="336000" y="1053325"/>
            <a:ext cx="10092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latin typeface="Gilroy Light"/>
                <a:ea typeface="Gilroy Light"/>
                <a:cs typeface="Gilroy Light"/>
                <a:sym typeface="Gilroy Light"/>
              </a:rPr>
              <a:t>Основные этапы и контрольные точки, ведущие к промежуточным и конечным результатам</a:t>
            </a:r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09776" y="424656"/>
            <a:ext cx="2046224" cy="780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Изображение" descr="Изображение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4999" y="6178409"/>
            <a:ext cx="3445106" cy="47239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Google Shape;300;p21"/>
          <p:cNvSpPr txBox="1"/>
          <p:nvPr/>
        </p:nvSpPr>
        <p:spPr>
          <a:xfrm>
            <a:off x="4611393" y="6363591"/>
            <a:ext cx="3425702" cy="246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>
              <a:defRPr sz="1800">
                <a:solidFill>
                  <a:schemeClr val="accent2">
                    <a:lumOff val="21764"/>
                  </a:schemeClr>
                </a:solidFill>
                <a:latin typeface="Gilroy Light"/>
                <a:ea typeface="Gilroy Light"/>
                <a:cs typeface="Gilroy Light"/>
                <a:sym typeface="Gilroy Light"/>
              </a:defRPr>
            </a:lvl1pPr>
          </a:lstStyle>
          <a:p>
            <a:r>
              <a:rPr sz="1600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sz="1600" dirty="0" err="1">
                <a:solidFill>
                  <a:schemeClr val="bg1">
                    <a:lumMod val="65000"/>
                  </a:schemeClr>
                </a:solidFill>
              </a:rPr>
              <a:t>страну_меняют_люди</a:t>
            </a:r>
            <a:endParaRPr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1" name="Google Shape;117;p5"/>
          <p:cNvCxnSpPr/>
          <p:nvPr/>
        </p:nvCxnSpPr>
        <p:spPr>
          <a:xfrm rot="10800000" flipH="1">
            <a:off x="336000" y="1391675"/>
            <a:ext cx="11520000" cy="15900"/>
          </a:xfrm>
          <a:prstGeom prst="straightConnector1">
            <a:avLst/>
          </a:prstGeom>
          <a:noFill/>
          <a:ln w="9525" cap="flat" cmpd="sng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</p:spPr>
      </p:cxn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E68EA474-2D8B-DD2C-E136-F5D37988D8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9573"/>
              </p:ext>
            </p:extLst>
          </p:nvPr>
        </p:nvGraphicFramePr>
        <p:xfrm>
          <a:off x="678612" y="1840707"/>
          <a:ext cx="10834776" cy="382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7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5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5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4580">
                <a:tc>
                  <a:txBody>
                    <a:bodyPr/>
                    <a:lstStyle/>
                    <a:p>
                      <a:r>
                        <a:rPr lang="ru-RU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Подготовка и подача </a:t>
                      </a:r>
                      <a:r>
                        <a:rPr lang="ru-RU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заявок на </a:t>
                      </a:r>
                      <a:r>
                        <a:rPr lang="ru-RU" sz="1400" b="1" i="0" u="none" strike="noStrike" cap="non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Грантовые</a:t>
                      </a:r>
                      <a:r>
                        <a:rPr lang="ru-RU" sz="1400" b="1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Конкурсы 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для получения дополнительного финансирования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Подготовка изменений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нормативную базу,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в рамках 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федерального проекта "</a:t>
                      </a: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Старшее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</a:t>
                      </a:r>
                      <a:r>
                        <a:rPr lang="ru-RU" sz="1400" b="1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поколение</a:t>
                      </a:r>
                      <a:r>
                        <a:rPr lang="ru-RU" sz="14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, по предоставлению субсидии на</a:t>
                      </a:r>
                      <a:r>
                        <a:rPr lang="ru-RU" sz="1400" b="0" i="0" u="none" strike="noStrike" cap="non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 приобретение смарт-браслетов, получение субсидии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Приобретение смарт-браслетов с готовым программным продуктом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1.Подбор пилотной группы среди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благополучателей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проекта и сотрудников- «наблюдателей»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2.Обучение сотрудников и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благополучателей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пользованию смарт-браслетами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Апробация продукта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Анализ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подведение первых результатов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P.S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875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август 2022г.  </a:t>
                      </a: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- март </a:t>
                      </a: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2023г.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Сентябрь  2022г. </a:t>
                      </a: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– май 2023г.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Май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 2023г</a:t>
                      </a: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Июнь – июль 2023г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Август- октябрь 2023г.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ru-RU" sz="1400" b="0" i="0" u="none" strike="noStrike" cap="none" dirty="0" smtClean="0">
                          <a:solidFill>
                            <a:srgbClr val="000000"/>
                          </a:solidFill>
                          <a:latin typeface="Gilroy Light"/>
                          <a:ea typeface="Gilroy Light"/>
                          <a:cs typeface="Gilroy Light"/>
                          <a:sym typeface="Arial"/>
                        </a:rPr>
                        <a:t>Ноябрь 2023 </a:t>
                      </a:r>
                      <a:endParaRPr lang="ru-RU" sz="1400" b="0" i="0" u="none" strike="noStrike" cap="none" dirty="0">
                        <a:solidFill>
                          <a:srgbClr val="000000"/>
                        </a:solidFill>
                        <a:latin typeface="Gilroy Light"/>
                        <a:ea typeface="Gilroy Light"/>
                        <a:cs typeface="Gilroy Light"/>
                        <a:sym typeface="Arial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84C86421-A11A-CD21-E24B-AB5A2D9205C5}"/>
              </a:ext>
            </a:extLst>
          </p:cNvPr>
          <p:cNvSpPr txBox="1"/>
          <p:nvPr/>
        </p:nvSpPr>
        <p:spPr>
          <a:xfrm>
            <a:off x="4603630" y="1478438"/>
            <a:ext cx="2984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2022 </a:t>
            </a:r>
            <a:r>
              <a:rPr lang="ru-RU" sz="2400" b="1" cap="all" dirty="0" smtClean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– 2023 </a:t>
            </a:r>
            <a:r>
              <a:rPr lang="ru-RU" sz="2400" b="1" cap="all" dirty="0" err="1" smtClean="0">
                <a:solidFill>
                  <a:srgbClr val="0F64E1"/>
                </a:solidFill>
                <a:latin typeface="Gilroy Light"/>
                <a:ea typeface="Gilroy Light"/>
                <a:cs typeface="Gilroy Light"/>
              </a:rPr>
              <a:t>г.г</a:t>
            </a:r>
            <a:r>
              <a:rPr lang="ru-RU" sz="2400" b="1" cap="all" dirty="0" smtClean="0">
                <a:solidFill>
                  <a:srgbClr val="33A1D8"/>
                </a:solidFill>
                <a:latin typeface="Gilroy Light"/>
                <a:ea typeface="Gilroy Light"/>
                <a:cs typeface="Gilroy Light"/>
              </a:rPr>
              <a:t>.</a:t>
            </a:r>
            <a:endParaRPr lang="ru-RU" sz="2400" b="1" cap="all" dirty="0">
              <a:solidFill>
                <a:srgbClr val="33A1D8"/>
              </a:solidFill>
              <a:latin typeface="Gilroy Light"/>
              <a:ea typeface="Gilroy Light"/>
              <a:cs typeface="Gilroy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612" y="5668422"/>
            <a:ext cx="1083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В случае получения финансирование раньше запланированных сроков – результативность проекта можно достигнуть максимум через 6 месяцев</a:t>
            </a:r>
            <a:endParaRPr lang="ru-RU" sz="16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78612" y="5668422"/>
            <a:ext cx="1083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866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851</Words>
  <Application>Microsoft Office PowerPoint</Application>
  <PresentationFormat>Широкоэкранный</PresentationFormat>
  <Paragraphs>137</Paragraphs>
  <Slides>13</Slides>
  <Notes>13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Gilroy Light</vt:lpstr>
      <vt:lpstr>PT Sans</vt:lpstr>
      <vt:lpstr>Times New Roman</vt:lpstr>
      <vt:lpstr>Тема Office</vt:lpstr>
      <vt:lpstr>1_Тема Office</vt:lpstr>
      <vt:lpstr>Слайд think-cell</vt:lpstr>
      <vt:lpstr>Вы не одиноки   удалённый контроль витальных показателей пожилых граждан и инвалидов</vt:lpstr>
      <vt:lpstr>Команда проекта </vt:lpstr>
      <vt:lpstr>Проблема</vt:lpstr>
      <vt:lpstr>Цель проекта </vt:lpstr>
      <vt:lpstr>Суть проекта</vt:lpstr>
      <vt:lpstr>Целевая аудитория</vt:lpstr>
      <vt:lpstr>Стейкхолдеры</vt:lpstr>
      <vt:lpstr>Текущая стадия проекта</vt:lpstr>
      <vt:lpstr>План реализации проекта</vt:lpstr>
      <vt:lpstr>Стоимость проекта</vt:lpstr>
      <vt:lpstr>Ресурсное обеспечение</vt:lpstr>
      <vt:lpstr>РИСКИ</vt:lpstr>
      <vt:lpstr>ЗАПРОС НА ПОДДЕРЖКУ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emz.metall@gmail.com</dc:creator>
  <cp:lastModifiedBy>WWW</cp:lastModifiedBy>
  <cp:revision>58</cp:revision>
  <dcterms:created xsi:type="dcterms:W3CDTF">2019-02-20T19:21:15Z</dcterms:created>
  <dcterms:modified xsi:type="dcterms:W3CDTF">2022-06-27T13:10:38Z</dcterms:modified>
</cp:coreProperties>
</file>